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2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>
        <p:scale>
          <a:sx n="76" d="100"/>
          <a:sy n="76" d="100"/>
        </p:scale>
        <p:origin x="-283" y="-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2183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2680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63433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725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44547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041017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56140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28528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8086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624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4419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7617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3958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22491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8302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9493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5214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10/2/2014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0630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  <p:sldLayoutId id="2147483735" r:id="rId12"/>
    <p:sldLayoutId id="2147483736" r:id="rId13"/>
    <p:sldLayoutId id="2147483737" r:id="rId14"/>
    <p:sldLayoutId id="2147483738" r:id="rId15"/>
    <p:sldLayoutId id="2147483739" r:id="rId16"/>
    <p:sldLayoutId id="214748374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80305" y="117693"/>
            <a:ext cx="11526591" cy="710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SISTEMA DIGESTIVO</a:t>
            </a:r>
          </a:p>
          <a:p>
            <a:pPr algn="ctr"/>
            <a:r>
              <a:rPr lang="es-MX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 MEDICAMENTOS INCLUIDOS EN EL POS )</a:t>
            </a:r>
          </a:p>
          <a:p>
            <a:pPr algn="ctr"/>
            <a:endParaRPr lang="es-MX" sz="24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MX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MX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PRESENTADO POR:</a:t>
            </a:r>
          </a:p>
          <a:p>
            <a:pPr algn="ctr"/>
            <a:r>
              <a:rPr lang="es-MX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Karen Lorena Quevedo Clavijo</a:t>
            </a:r>
          </a:p>
          <a:p>
            <a:pPr algn="ctr"/>
            <a:endParaRPr lang="es-MX" sz="24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MX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MX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PRESENTADO A:</a:t>
            </a:r>
          </a:p>
          <a:p>
            <a:pPr algn="ctr"/>
            <a:r>
              <a:rPr lang="es-MX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Claudia Seguanes</a:t>
            </a:r>
          </a:p>
          <a:p>
            <a:pPr algn="ctr"/>
            <a:endParaRPr lang="es-MX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MX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MX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AUXILIAR ADMINISTRATIVO EN SALUD</a:t>
            </a:r>
          </a:p>
          <a:p>
            <a:pPr algn="ctr"/>
            <a:endParaRPr lang="es-MX" sz="24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MX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MX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CAMPOALTO ACASALUD S.A.</a:t>
            </a:r>
          </a:p>
          <a:p>
            <a:pPr algn="ctr"/>
            <a:r>
              <a:rPr lang="es-MX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TEUSAQUILLO </a:t>
            </a:r>
          </a:p>
          <a:p>
            <a:pPr algn="ctr"/>
            <a:r>
              <a:rPr lang="es-MX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JORNADA: MAÑANA </a:t>
            </a:r>
          </a:p>
          <a:p>
            <a:pPr algn="ctr"/>
            <a:endParaRPr lang="es-MX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01662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283335" y="115910"/>
            <a:ext cx="117326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MEDICAMENTOS</a:t>
            </a:r>
            <a:endParaRPr lang="es-MX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334852" y="1236372"/>
            <a:ext cx="768868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¿</a:t>
            </a:r>
            <a:r>
              <a:rPr lang="es-MX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 SON LOS MEDICAMENTOS?</a:t>
            </a:r>
          </a:p>
          <a:p>
            <a:endParaRPr lang="es-MX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MX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 medicamento es uno o mas fármacos, integrados en una forma farmacéutica, presentado para expendio y uso industrial o clínico, destinado para su utilización en personas o animales, dotado de propiedades que permiten el mejor efecto farmacológico con sus componentes con el fin de prevenir, aliviar o mejorar sus enfermedades o para mejorar su estado fisiológico. </a:t>
            </a:r>
          </a:p>
          <a:p>
            <a:pPr algn="just"/>
            <a:endParaRPr lang="es-MX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MX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 medicamentos que se encuentran incluidos en el plan obligatorio de salud POS se pueden encontrar en el </a:t>
            </a:r>
            <a:r>
              <a:rPr lang="es-MX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acuerdo 228 de 2002.</a:t>
            </a:r>
            <a:endParaRPr lang="es-MX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AutoShape 2" descr="data:image/jpeg;base64,/9j/4AAQSkZJRgABAQAAAQABAAD/2wCEAAkGBxQTEhUUExQVFhUXGBkaGBgXGRwdHBocFRgXFxwYGBwcHCggHRolHBgXITEhJSkrLi4uFx8zODMsNygtLisBCgoKDg0OGxAQGywmICQsLCwsLCwsLCwsLCwsLCwsLCwsLCwsLCwsLCwsLCwsLCwsLCwsLCwsLCwsLCwsLCwsLP/AABEIALgBEwMBEQACEQEDEQH/xAAcAAACAwEBAQEAAAAAAAAAAAAFBgMEBwIBAAj/xABCEAABAwIDBQUGBAQEBQUAAAABAgMRAAQFITEGEkFRYRMicYGRBzJCobHRI1JiwRRy4fAVgqKyJEOSwvEzc4OT0v/EABsBAAIDAQEBAAAAAAAAAAAAAAMEAQIFBgAH/8QANhEAAgIBAwIDBgUEAgMBAQAAAQIAAxEEEiExQQUTUSIyYXGBkaGxwdHwBhRC4SMzFVLxoiT/2gAMAwEAAhEDEQA/AEfDMBWqNxtageISSPUCtL/ir6kTSWsLCd5g7jKd5bK4/MUndHj/AFqwurbhSJbEo4JcTcDNQABPdHLkBwoeRuieqXNZxHJ5zIb7Y3wnf3gAorCfhJGk8qaBPac+QJIu6QGt9xHZ7pIU2FEEgmE6cM5yrxzu6yOMdIsbSYeLi8s25G4oHeI1CU95QJ5wNeZrP1K7mEZ01/k1O3pNHacCQAkAJAAAGQAAgARwqkySSxyZYD/WvTxEk/iOtelSZ0q44nT6VMhvUxY2+sQ9aqWPfalYPQZqHgRn4pFL31hhn0mz4F4i2mv2g+y3B/Q/z4zKA71B86T2TvU1RMtWV+ETJjT5TWh4baamY49Jz39SE311p8SfyjHhljcPgFpl5STEK7NW6Z0hURHWa0P/ACqbtuRmckfD3xkCP+H+zVRRLz8LPwoTIH+YnP0qW8SPYQy+FLj2j9oStNjuxRu7wXE56Ez0/rWfc/mOWM1KKvKQIO0IJW1Y2rz6kjujTipRySnzUQKXyFBMc09DX2rWO5mKrve3dU5cLUSqSSM8+A6JHKsrIdsuZ9KprGnqCUgYH8+8tF207BY3Vh6RuEHuxlO9OvEcOFW207fjJzqPNByNmOfX6SPAcTQw4VLST3YBGokj7UIAuNkyfHKl8vzwOR1+I/1HRjHmFD348QRVv7dhOOOsrJ54ih7SsRSpptCFgyuTBnIA/vRtHSwsLEdoU2o6YUxAt1rCgEgqJOQ4nwp21FIyeIfS6i2tgqDOe0bcOwJ1YG+Uo6DM+fAVi26utThOfwnXU+btzbgfAc/z8YVTstOQXn13fvS41bE42wpsUDv/AD6SrfbMPN6De+XpnB9aMNSAcOMSFsVhlTC2G42lpKWt4JKRBByM+Bp+qx8ZHSc/rKUdyT1hVrHp0IPgabW2ZNmlx0l63xo86J5kUagiFbTE987oOcSfCo35OJXy9vMsrVVxKGV3l16RBt3chKSo6JE1XkkKO8NVXubEVbG+JcK4BUVScprYa6nToA7AD5zZqoaz2VENvYmtRKlZk60kPGvDxxv/AAP7RhfC7AMAfiI1JCRWYJmGfOXgAgVO6RtmYYpYotsSQpBS226hZM5BJHvRyBketOad2fA+MX1AABz6S+1jSGx+EtJcJImRukCdCfvW6tLsOQcTnHIBnjOJW4WCl1CpMrK8yCM4GWmWnCpNNjjAEqPZOTPF4q0q4bO+krHaZJQQkb0e6SOQpS+h094SHYGpiPh+cOt3U8qTMUEsJuKrJOcyU3OWVSJVjgcSQP8ALTpXpB6cdJ5cEKbWk6FJHlUHpLVLlwBMosNlEGN5wgdE/wBaMNJO4Wgekethdg2G1fxDwDpB/CSod1MfGRoVcuA110wvEb9jmpD06/tA2qA2BNPZuKr4eowX+kVtPadXN4QMtTWn0EGoyYOLqtZNVOYwqiZ/7Ssf7TdtwckKCldVQcvIEeppPU2cbROo8D0WzNx78CI7u7A3ZnjP7UoduOJ0YyJApdQBBtZiV3rjTrTFNeWmH4zqwNMy+vEKWbk9f70pzE+esfajBa7G9qAt1Ub2QSEyROepyqot29BNXT1lR7Uo3+y5slFcd091JI72knKemvSlNazOAMcTofCGrDk98QQ9fqnI0qtInQG3E5RiqhxqTp1Mr/cCXGMfUONBbSAiWFqGeY8U3DJVH4iBIPMDVJomjL6ezb/if5mZ/iFKXVEjqBkftE20aPAkHpW9jM5aqs9oTaLydHFj/OfvVvK+EPtPrNj2AwotWo7QntXDvqUoknvAQkk8AI8yedCxzE7W5ht8Ea1MBB766gyQIpbVXZUpLCT+tZ6T3R5mT/lpd9UKMv36D5+v0/Wbfhmj805PTvJcJ3ERIFc/Za1lm+w5M6U14XanEYxjDX5R8vtTA1VY42xI6Sw95y7fVp7phYlB/EY416TiZ9thfh1wHXs+7/1ZkfJPzp/R+ywJiOqbPAgFt0abxB4RpXVq64CFsH8JiMh6gSx26SPc8xTRZCM7TA+W2feka7ktKQqSYOY6EZ/KsvxL2AozDUoLNwx1j1h2IbyR/fnNY7TOKFTgwmzcGqZkYMv26iqplDzL6GudezI47ytjdz2bKuau6PPX5V5eWE0vDavMuHoOYE2dwly5XutiAPeWrRM/U9Kaa/bOqe9axkzVLDBUoSE7xMDwrDPh9bEsxJJmYbiTmSfwO7MEkdaJVQKVwDkSpbcZXKZ8qPPLxBm0N4LdlTh4DIcydBQ3bAzNHRUG+0IP4Jity8VqKlGSSSfOst2yZ36VhFCjtIFGoEhjIoKjAEmrgRO2wAcwc24C5npwp+tdqzivFr/NtIHQfwxhw5aA62Ms1DXTLPP0qXOBMbTpusGZoVtioG8ha0mDvJCMhETBJGStcvDnSy2YyDzNlk7iRXW0yHZTvlxW73lqhO6mNBA5cK81m6SqFeZmuPWvYPFAO8gjeQeh4HqKjYD0m3TrC6+11g/ta9tly8kNwAOFeC5gjbt7w3s3YF7NchrQ8CvoOQ6+nMO6bQmwhm6fnM/W+MLUhROWP4TRsLcaaSEttNpSOCRHz4nqa3FUKMCci9zMckzu8wi1uCCptIWCDIABMHQ8FDhnz4V50DDENRrbauh49D/OIdTEZVktWUODHhYHGRK7lwRlqORoeZaVXlIgqIKYz1y+dUYjEugJOJmovEuuuOpmFqlMn4UwkeoEx1rH1Zy2J23htYWhfjzLiXqQKzRkvbjnVdkiTu3pOlbwE484EE4heK91HvH/AE/1+lGRMwFtuBgQFidhuMk8ZSf9Qp6oYYTOY5ghC+Bgj5510dVgIIcDb8OsRdecjrPN8+Q4Vbe/BB9kdj1kbR9Z3eNKWBuicgY+VKeJE2IGHSW0/ssQY5bJ7NXe5miU8OY6dRWPyBzK6qkP7S9YeTaKTkoQRrNDmYQRwY17P4QpwA5JSeJ1PgKncJerSWWc9BGlrZZHFavIAfWajdGl8MTuxi/tPsC66d9l9MpEJQ4kgf8AWmSJ/lNXSwL2mppNmnXaBn495LsxZKtmUtr3e0zKykyCSeBIBIAgacKE1m45lrG3tmMjV+BU5gpw9dTXszwgU4olDikqyg5TooQDII01jPlSTalUcq0P5ZIyJfWwi4a76ApCuBzkc6OmLFz2kpa9LZQ4I9Jn+0Ps6iVWqv8A41H/AGq+/rS9mj7pOj0f9Rf46gfUfqP2+0z3ELVbSilxJSrkf250qUKnBm8uortXdWciT4G0hTiUrUEpVmsn8o+H/MYHhTFFe5sTG8U1PlV5HXoPn6/T84w4d7NlXj5LK0oYBlTgG8M/hQAc1eYj0Bdbgzk2IYfGEtpPZUWEpcZulktkKAWgEykyM0kRmORoLnAlalUNzI7fEA42CVJSAe/vJlKVCJy4mlQY9jBwJ8pKEnfbUlSiUqUpQkpEFJgRpViM8gyRnoYL2hwZF0wpxpMLQTkB3lEmTI5cvLhVkOekurbThukzN3eScjlR1we0m3zKzw3EO4DgpcKVughB90fmjP0+tO0aXPtMOJn6jWFeFPP5R2LoSABkByrSAmQck5M8bxCKsINkltrFI0MHhVoPaYyYbf7yZ5gHz40hq8cR/SZ5l1pveNZ5j0DbdLIa7FCVKW4IIQCTu8cgCc9POhOe0b0yf5RGsLYpG6pCmyPhUkpPorOsfVgq+Z1+gbNAx24nNwrdMUNBkR8HIkP8RV9kjMPM7N4i7HZWqktke+tbaVHwSVyPr4VtrSe84V9QnODJDs29b5vNKR1OY9RImjBcdYozBukE7QNgtqHSiVt7YlSOImvM94pSNDrXS+WXGEXnjmIbgOSZ2ltWvEZH+lNqlnvf5dD/AKgiy9O0NYAzK0j9SQfnSuurArOPrIrf2pueyTQTA4RXONHRJNr8EQ6y4QdxYSrdWkwQYMZ+NAYDrPBFLDIzBWEY6lphomVqLbZMcyhJzNCNqgRhq9rFfQ4lo7cr4NpHiSftVf7gSNpkze2m97yB/lP7Gp84YkbTBzmJbxmgJZ2hcT0YnHGi+ZK7cyW3xDeNSLMzxTE7vrXfebSPiBnpu5k+hpO6rfavxhFbCmMgAAAGQAgeVaagAYEXJzKz6qvKxV2jtWnUkOJBjnVHUMMGHpveo7kOJnFps0t1alNL3UEwkRJPAZzTdOjFa5Ji+s8UfUMAwzjibvgVkm1tm2Umd1IBP5lHNSj1Jk1nlsnMt0E8xBQWgg8qjGZAmIXt0LW+W2oAtu5QdN7gfPT0oGzE0FO5RCbailTRdeSM4KVJIhMKy17ydOVU9My+M5wJUxPGGmSVNrBcUFBSETBkmFKJOWUZD+tezzkQtdJbhukUWLdDju+oDnu8JrR0KqzcxbxIsijb0jewsFG5pOaTyI09a2ZzxznMpLdOYOo1FVJl8Ss5NUJlsSIBdRvkbBHvZ5gpaSFax6SSY+dIX27zHKa9ojRhYG8BNLAZOIaONkEgZADn18aLtxK5keL2LT7ZQ6lK0nnqOoOoPUVVq1cbWHELVqLKW31nBn5/20ws2twpqZTkpB5pMxPUEEHwrIs0/kvjtO20OsGppD9+h+cX86jiM7p+k3bsIGWvAVvz5zJEALQUuAKChmDmM+nKvT0z7HdiG5cCSrMHcBOSSRl4gHnVAoRg0vvLDEyfFGIe90gyd6NZGRFdWlinaQftMvawBlNwwT9Dr5UdnHJHP87SAOkObIjffRAykH0pDWagFPn+EslZ3Zm34a4EJnpXPO0dAlLF8SU42pDcFagQmTlJHE8qSss4jVCDeN3SD7HZVwMpR2sqSkCQjKEiOfIa1murt7pj9liM5bb1PrFbGbk2i9x8gT7quCuGXXpXq1c8QToCNw6Qe/tgwgd2XFcgIHmT+00ytbxU4E42Nxtx65cDh95IKU8E7uWXiFTNWZQuMTwOY4Poj+lVbpJXrJcPXBFRW+DDuuRG2wUFZ8hE/wB/3lTlQzzFX44ltaqYgoPvX4FTPRI2juiuGk6q18OP286Y09W5snoIDU27Fx6yawUGnGW+snyBV9RTOqbFLGJacbrRHBu+kVhrNUieOXOVEEsFmK+0e1cduQWm3FRqUoUR6gVK1seQCY0isV4gG7xB5RCXSoKSI70gjhxzofl44aOoQB05lFC84oTLiEV+Zct3IM1aqwowInrqxahU94wWr8gVvq4YZE5Z6yjFTLjiCrMe8PmOvXrUk5ghxPkKTxyPI/tzobEDrCDJ6S/Y7P4g6pK2bdKGwZ/GO6V+UEpHiJpG2xn4XgR6qutOXOT8O0M4xiy7NA/ird1ucgoALQT0UkxPQwelKncOojCIG90znYjaE3TjxSkpSgIidTvFXLTQV6oEMcybkAUY+P6R6tsQNMAxUiWFXpNTmRiZj7VWyt1g/oV/uFZ+tcKRmdP4Aua3PxERzaq5n1pHzFm/tn6BZ7yt46DSugnzvEvNuVMrK2IpkpqG6Tw6zIPaDgSkvFaRKVZ+B4wfGaLXqWrE9sBirbWz7k9nZLdj4kpO75GIo3/kGPIEGaAO8ZtgcJfQpxx9HZ5wlCkwqeOR0TpHP5lN7XY5YwN1oQbV6x5eWpSSneInjQXBYYzAV6plPtcwLavOtXMLSezKDur1BVIMdMp11rL1IasZM39M9VtW5W9rPTvj+ekY28b4T0pZdQIQpB21GCpvrdSDksd5tXJQ/Y6HxoqWFWDShGRiK3s/2Oaclb4O+lRTuEZApMGeZ+VaCsHOIsVwMmaHc7KNndVugLR7iozE8P5TyqzUgjAkCzBzAr6ilRQsQofPqOlJliDtbrGlqyNy9INvL7sxNLbjmPpRuEMbK42FshU5gkK6EH7QfOtHTWAKAYhq9OVfjpDv+LJI1p0MDEipEGYlfCDBoiruOBKk7RkwDasHvOlJUeA4xwH1PjWqiBFCiY9lhsYsYEvsWAfbXOQVBnIiQU5+tA1a5rKw+m9l8xitsWEa1jAbZrKN0k/xoHIGntLRvOT0jtFOeTLTLZVBJAnSa08qowI2WC8CDtq8GbcltzcVAyUnUHoYyNRsW5MMJCMHEx69ti04ptWqTE8+IPmIrCvrKMVPaVzg4klvSZjKfGEDc9krdPT51o6S0hcGY/iNQZwy+kfdmNkLq5AUpJZbPxLHeI/SjXzMedMtd6TNFM0rBNkre3ghO8v86s1fYeUUBnLdYZUC9Ie7MDpVZbEo4ow082tpxIW2sQpKuI/vjXjzPA4ORMq2Dwj+EuMQZmdxbYBOpSQtSSeu6oedAXgmNWtuVY2tGjCLGW0qq0rEvbwfiNfyn61j+Jn2l+U63+nh/wAT/MflFcorNGTN8lRNlcWEJCeJzP7V1WZ852EyW0XNTmUIxLJaSpQJnLhMc/vXiMys+uMHYejfTIBmCcj0PSoKz2ZduXkMoySkBI5QABUZxKsQJkjuKKK1LVqolR8zNCzMpsk5klxi4SnLU6fepzKGCXcSmSTQ3AYEGerLKwIklm+QoAngD61zltJqfHadiGDpmOeGErGXDU8Kfoqe73fvM67UpTy32lm2wRtLyngpYKwN4CN0xlvEc4gTPKtSrSBByczJt8Sdj7IwIfRcykcfHXKmdkEutPWLe2lrLKnAIW2CrxSM1D0z8qU1NWRn0m14dq1Ztp79oktAEStIM6g5xXN6ixy3snE7fT0IF56ydvDAAV2/cJ1A90xzTwPUUOvU3D3uR+Mlqas4YQHebSFpRS6lSVDlmD1B4itzS2FxuU5EydZpq0OMS3sxia7x0gJ3WmxKidVKPup5AZE+Qrf0Ryc+k5bxFAq4Hf8AKPYbCURzrQ6zIxgTOturMZrAz49araMrmH0rc4MU8Kxd8rS2k7wOWeoHOelZQQu+0TZpBLYEcVK3AIrYRAgwJroMCWGsYgQTV8iE4M6Vim8QAZqdwEqcCJ+1wH8Uo8ISDHOJ/esHWOGs+kUL8y9srs49dq/4dskTBcVkhPio8eiZPSlAhPSea9VHJmt7Kezxm1X2yz2r/BRA3Uf+2Dof1TPhTCptEQtuLmPLemevKrwM4duY0qJ6Dru/66VGZMFrxMTrVS8kLE7AcUS9e36kmRvNJB59mgpPzmhqcmMWJtRYxtGjiLGWUmrSsUdtbZxx5sITICMzlA7x51j+IFfMAY9p1Pgt4q07nuT+kHtYEqBJTPj/AEoa6qlRgAyLDY7Fiesjw7apSHChxwuNiQFqmctFZ5wRGRmtJbB3M0Nd4cjVeYi7W6kD8R9I+4RiAW2laTkrMeFMKcjM5C5CrEGFW7iiReWEP16RK+Ptl62cQD3t0lPiMwPPTzqGXIxB2A44mTrcCkg0tM9YHffO9XpbbOUKKiEjiQPUxXushU9qG0YU4q5QgGE6qPJI1jroB40udKLPZaa1ms8pdw+00G3UEpASISBl4fetBEVFCqOJztljWMWJlkPeNXgzxzJA/Xp7Jnq3ZEESDw1ma8QCMGWVypyJnm0dp2D/AHf/AE1glPQjVPzEePSub12k8tsjoZ9K8F8S/u6Pa95evx+P7/7g+yxYoXkYpLyyPaWb+1XXBnW09qi6bJSAFiSnx4jwNW0txruz2PWK36bfVtPUdIS9n7CWbNB+JwlavMwP9IFdxpBisfGfPfECTac9owXFxNPATJJirtXBbUTyqT7phqfeEVtkcOCUF5QzX7vRPD119KW0tW1d56n8p0+mr4z6wk69qaZJxHYJu3B8JihMfSCY+kv4BaqKpCSpR91I4ngP60rbYVBMAznvHvZ32aoUrtbw9oomezHuSc+9xV4aeNZq1HO5zzE7L88LNKtmEtpCUpCUgQAkAAAcABoKNAZnq3wKiRB91exnPQ1BOJIEF3mKAcaoWlgIs4vtClsEqUAOtLtd2EYrpLTPca2yWoFLMgGRvnX/ACjh40MAnlo8mnA6ypsdjxtSruBQVE5wcutWNhQ5jqaJNQME4IjzbbeMfE24PDdP7irDVr3Bgz4BYfdcfXP+5ZV7QLcDJDpPgkf9xq394voZ4f09b3dfx/aBXdrS87vFISAAAJnSdTzzrL1hNrbsTSXQLpq9inPqYRaxsQKQ6doFqjmZq8+RW7gYjt17AbfWapsffTaszqExn0Jz9Kdr90Tk9YP+VoytXdEESIlpF1UyJ25eQJqZGJkjNyDvxpvrjw3jHypUzPZcNBy9ZqMwu3iWsKTDqCeBr2cS1SZaO7TveJ4xR0IMX1oOQJfS/wA6JEGGOsnD+lTKkZHMlbuvSpkA4+U6XdCvYniRFjb90fwoXxbcSfU7p+SjS2srDpzNz+n9Sa9SB65BiAu5nMViCvHE+jVWy/YYjGVAtp7iMBwRCljicApHwk/M73711fhtu6hczgfGaQuocDv+sLm+HOtYTnAvMEY24HQG597XwGteddy7fWaOjoL2ASB0hACRkkCB0jhUnC8dp1CptEHXblUYyGMGESZOgoDGLMeY/ezVkbynDwgDpx+1ZzW7m+UVvbsJqrN0mK9mKTh68rxnoNusQjjVSZYCAcTxhKUkqUAkakmBQnaFRCTxEHGttdUsDfP5joPDnSzEnqZo0aInnETby5ccVvOEk9f2qBjtNAU7OMYlfhV5TbJrPjQrI9ox1l0GgTTBntelp4oneyqxA5i97YbEtJuD+aglB6RbcvrAjq5VFPgcRS6zNmI0bL7Q9mvs3D3FQEngkjKD0P7Uat8HBmbqtPuG5esfWb3rTMyistova9K4i7tjtR2SeyQfxD8uX39OdDZ+whNmF3H6RRw1UIihGZ7rzLG7VMw+3iEcGsVPXDbackiVuK5JGQA6k5DzPCrhcz1XGTHHFoQpISABERVt2DiUuq3DMppuOtFVpl2VYk6buiCAOZ0LqrCDbM+F3yOYq0oPgYu7eXhNr2aQVLccSEgCSd075iPD50G73cTV8IB8/cOwio1ZPNJBfYdQnLvKSQM+sRWVdUw5nfaPUJaNoPMuW7CZCtBx8KUZu00faUSTArK7cdWpq2cW2o5EjdGWQKSrWQK2NITUoUzk/EWTUOWzj9ZZvL3s1qbWhbbiclIUMwftGhrVTWIODMn+zbrxic4WSqXDxyE8qdqfcN02tFpvLXJ6mTXSsqljNCBXkkmBp1+9LEEdIrZxOewKxAMAcSJ84pe+zAxE3fHzjNsNiHZLU2pRO9mCRGgggfX1rOAxwIF+Rkx8RiRFWBIgSJFd4sACSYFX6zwERsb26SJSz+Irn8I8+Pl60J3AjtOkZusULp924VvPLnkOA8APrSzPmbum0AHaEcHaYQtJdQpxI1SDuzlzmdaEMZy3M2BpmCYrIB9esr3jaVb0CBnA5ULdhuIxdQrJg9YJSgRn6Uzmc6UM7tBrVLDG9Gp5lqhGPjPpOxUQoBkF5ak97yoy2bTiZuu0fnNuB5AkCUZUWY20jgyRViregpUk/qBGvjnUOwU8/aOaeh7wNvOO/b7ydvDAPeXHSPv9qHvJ6CaA0Faj23z8h+sMWd240kBKypI0ChMeBBmiLe6xa3w7Sv65+n7Tm72gfIhJQg84M+Ukj5VY6lj2gB4RSDw2fgeIuqCt+VySeJznzq1bgiZviGksRskdoat1gJqxmHsO6TNSowNTpSNljMdqzvPCfBqa6xbqBluuD0H09YUtMJuN1bjeXZjeUQsAgeoPA5a1Vareo/ObVtmlGK3A54HGR+Ujf2hc3e+d8g+9xI5H70eq0sdpnN+M+EV1IbqRgDqP1EstYmFAEHI/3602vE4a9Rmd/wCIUwpma6z1OIdauIu3E7/jspn58qIBAMSTxB+G7QLN0FBMJT3UlSNZ1UN4ZSQPIChEktN7TIKagMjJ5OD+E2DZ7aJtxO66hMGUkgZcu8OVQQY4j5gfH/Zu0H27m17rYVvOMj3Ygnfa5ZxKdI0iIKrUrnIE0BrLCu1mJ+sesKUI3cpAyPMUYRM8mKXtW2WTcsh5EB1rU8VN8Unw1HnzolSBnAMNQRvCnoZnyrcIbgdK2ZsjrAt2uqsZLGVQnhxOvhyFDY7RkxKxo2YVgY7OSMzWe5yczOd8mdLwhA0Tnzmg7Z7fI1XbqMkkK8RJ+VXVZQkRb2puXFJ3HN+VCQmIGR8uINMDSWWrhBLVaiupwWMWkNKTHc9TUHwXUjG4Dn8PnNJPG9Oudqk4+n7yygq/QPU00v8ATzk8tIP9UMB7NePnz+0sWra1kgEmPyo+9GT+n6ud7H8ovd/VOrA9kAfz6z28tnUBKt1cK/Ogpn+UxFB1PgNTqP7fr35l9L/U2qVv+fBHy/UftCeAbEXV22HW+zCSSO8rikwZCQY865u9TS5RxyJqL4lUeSDO8Q2Iu7UFTje82BJW2d4D+YQFAdYigu4PSM6LX1FtvT5wG4qOvhVQMzXa0DmfNOTViuJ5dQpPEJ2maYiQaXtbniHKBue87OGg1QalgMQD6WtjkicWQ7UqW4l9RJ1TGfUqJk/KtNVzyczPe5l9lMAen+hLDSGwI7CTzKh8xv1IwO0oxsPO/wDn2h60NqEd6xdUeaFR/tVkKMNmPdMRsN+f+wfz6Rex4NKMoYca6KBV84oT7ewhqxZjDMDAYXwOfQ0Bh3E0arCRsfkfGStMyRn3fnUG44x3lavBqzeLf8Rzj4+n0hdhkpRvyJ0AOvj/AHyr1aEDdN7d7W2Qm6UARvKAOok5+POhbnB6yxK9cdJSfeyNSgOcxLV2qamDdMGDf48tnuny4GtSfOPLVxhpYRjo4pI8IP2qweK2eHE+6fvLtjeFw91Ko5nIfWj15boJm6nTCn32GfQdYcsWVKMASePIeJptVAmYy7uku/4YpSVq3kfhiSJIOsZZZn71eQicE56TvAcY3CUq0J169fSgWoMZE1NFe24I30mi7NbQQQ2o90+6eR5eBpUEZm1tOMwld3obcBGXHy0P99aGx2tLBSwk9zfBQg5g/vVs45gxkTKb731tj4VKH/SSK2VsBAM6KtsqG9RAl6yE6mvZkNzJNncBXcq7RRKGkzu81kcpyiaXsHmnrx+cyNXqRWdo6zQmMN3UAArPAiMweuWU1UVJnBmY1znkSVGGkBJ7PvfHJBjlGudTsXJ4ld7YHMkRYe6O4nVS0gEd7n41YBRyBKnceCYobaW7IW2pxXwkAA55HjrOta3h7NtIHrF7cZ9YsLftUxDc+JUqfnWgVsI5b7Sqvzws8/x1tPuNIA6JH2mq+X6k4kneemMztG0yzokJHMZfKp8lCOfvBOHz1+krYztGt1CG3MwgHdjhJmfE/tVB5NTE9zLJW5HXgR+9jLxDb6ZlJUlQ/mIKVesJ9K5H+oK1W5WBzkczW0rkrg9pqSM6wguY1mYN7W9lja3Adt0/hPHNA0QvUgfpMEgcIPSj0gH2THE17omCYpYdh7ysykx1yq9lRI4jGm8X06NmxvwjVhuCPqG8lpagOKRP0rMvRl6idDpvFdLd7j/mPzl8YY8P+S7/APWr7UoVPpHDqKf/AGH3EQ0tkcK2ukQWd71TCTnfNRBtPkBR516D4nRUo5GeWdVYw6LngQrh9nvEDgNT01oYG4zWUeUk7vHQVGNBkPAUUtiEUbV5lF5c0LJYwFr4Et7N2iXHxv5pzgddAT4H5inqKxmcV/UHiBRfIU8t1+X+53tTs4RJSO8OXGjMuDOW02p8ttrdIJsNniILwIOu548/tTNen7tParxX/Gn7/tGq1wsJTLncSPhGpH7CnFX0mOx5yx5kFziYSCGu6knT7V4sB0nlrLdekEuYgedDLw66cek4buZBM6UC60BDmP6LSs9y4HTmNOB4hKQCc+tYp1JE7j/x+RnEYcZ2hSFNbygFKTB9PvV7bywDCK06PazKfpLd1tXbspT2jg3iB3E5qPkNPOirdlcxQ6Ni5AiL/gOJuuOvotX9xxxawFJggKUVAAZE5GjrfaOgj9T1VKEZwYHeYuFrLa0KQoe8kghQ8QdKFdr7MbZopQrDfkYmlYP+Cy0Akq7g3ZA11y5edbNOConDatj5rZHeX7rHBuFS95I3gCokSAnKI5SIom3niL78iUnMYgk9o7qDuxmEc51jrVtspuMo3OPpUQVqJQVkgSoLIiZkfD/SvBcdJPJiXtZeJIQWwAmVwZlRCj8U58Kd09/l5ycZnlr3HpFP+II1Jqq6wqSG4+UaNIPInKXSOPWoXUlcndknn5STWD2kralHQE0dbXY5AMEyqByZfbk5KGWWfHwFNm9VX/l6esW28+x1mvezqw7Bj9SzJ/YVw3iWoF9xZenaaVIIXmPzD9Z+cQ0SfaTiSA33oMLSB4gKJ+U0Sj38wOo/68RMZxVsgCPSn90zNs0XZS8bFukpEbxJ+cftWZqWBeb+hXFIxDX8YnnQOI5zPzS5fkGSiDzSTHodPWOldJqPDXQwml8ZUjDjieofSr3TJ5RnWc9DCbFeups90iTBpYg9mfMH7UMJCmwH0kqGH1+60s+CFH9q8R6Sm+O2wWwqn1LXdJUlAEJTMEqPHI5QOB50Sunf70R1fiL0EeWeZf2h2FftkKLB7VB1gfiAeHxeXpVLKGRfZ5/OaWi8dpvYC72W/wDz/r6/eILp4UmSTN1mGMiVHVUxUueZka7UCtCx7Rh2as1CFAZ/StKmongT5Z4jrN9hdzHVDanCJAJH9yTT61heZi2XPccD+fOVsbZS2ntBCnUj0HTw50SSuE4zyYi3+IFZzNUZ8xuunHMEXF3FBZo8lOYPddJzmBQGsj1VGZYwm4IWIpDVncuJ0nglKrbmaPgrqXE7qo865q2tlbIOJ1tuQMiLm2+z7jai+hRUnLeGu6OY/T9K1tDqgSKrOvY+v+5z3iGnbabqz06j0jn7EdmkbhvXgFuKUQ1vfAEmCsD8xIOfIda1lAz8phWO+3k9Zs6XBzouIrmDMdwJq6QpKxCiCA4nJQnkf2NUetXHMPRqXpbK/bsYgYlhTlo2G3ySgZIfTMH8u8PhVGUHI0fTuUUK0DrAt1hdBjPOPQ9/nFy53UELCgoQZClTJ5xpORp03cRFKMnEWXsVifxiTpMjNM6Dw0oR1A7R4aNR7xlVeNRB7Qd0QnKcsta95p9ZHlUj1MFXd62oZpKjOuYqRaB1lGA/x4g9TyeDY+v1Jq5vTsv3ldres4S4o6IFQt7/AOKySg7mWU9qR3QoUVbdYRhINloHLQzgGHOLWntAqJ46eFZusfUAYtz+n4cSUNP+GJsGFLCUjpWQYcTzEdqUIlCFAq4mck9Z50PntL9OszfaoXd2sFtlXYoB3Scion3lwYyyAE/vT1FW0ZPWK2XUngt+cV3Lhxs7q0lKhqDRpddKWG5eR8IyYLtYUNpSTEfes+/TlnJE1dKm2sKYdTtYY1PpQf7V/jG9qeonq7rCbtP4jSrdRy30ZCfAZf6a+jGrUBcghlPrOJDlDjGDOLr2WsuNdrbXiV9Fpy8CpJkHxTSLhTZi2sg/P9P9xxNQdvECow3FcNPc7VKOQ77XTLMCfI1Q+H02/wDW2T9vtG6vEnr5PT48w7hG09zdOIYW3+IogbyZjmSQdAACdaT1nhD0oXB4E0NN4zXadpHPwmxYTZBtASNAPXrSIGBiK2WF2LGSXC6vBxC2y2cZflUbjn5k8f5hxoFmnV+e80NJ4rdpRgHK+h/T0mdYNgHauKCj3G1ESPiI1joPrRNNpe56TO8d8eFqhK+/Jj7aYclCc4SketaIwBgTjyhb2rDI7zEwBuoyFXC+sE9/+KQDeXvM1JYCDSssYi4sqFndzB0+1JO2DOk0q7lGesgtbFSzn6felXs9JqVVCXbnZZ5aZRGXw6T50MNHAuBKNhbkQSIIyI5EZUpc/OJv+HrtAaMNjdbvGs62vdOjRsiM1niW+ndMHx5aEeFZ9iMh4lGrXMadkL5DTIZTl2ZIA6KJUPrHlW/otQbBk9ZynimkFWNvSNlviE8a0wZgkQnb3lWkZlpxCXElKgFJIgpIkEHgQarLTHPaN7IhC7ixUEAAqWytUJgZkoUfd4905dRVSoHMMjPYwTuTiY5a2B7QJIhR51FLCwjENqdNZp8iwYIjfh+yu8JVWotIHWZNlx7Q3b7HN8aKEX0i5taWV7HtZJCcz/4/vwq4VcdIPzHz1ha22UaSAAkZdKuDjpKHcephBjAGx8I9KtvMpshFGGISPdyqjkOMGSq7eRMrxp65F27bJC1hCslFRCd1QCkz1gjTiK5+7ShXImmL1VAzH6QvhWGdnCnDvK4DQDy59TUJUq8xG3UNZx2htvESNMqNmL78Rf2ytGnUdorulOcpAnwiRkaqQMzR8NuZbdo6GJOF4b27gQDA+I8h9zVqKDa+PvOmUbuJpLGAsBIG5OWpJmtgaeoDpC+WvpMsde4EkKnyrTsvHuMcNn6fz9ZySV9xyJJa37rZCkOkGdQSPpXlsfaMuDkzxrQk+ziNOz+3VwytRKw4VKTO/JndmM9eNWamq32WI44AECyFBlRNU2OtjcLVfONoQpwBKAkQAgfF4qMmeQFYuvs2/wD86nIU/j/qM6SvC7z1MdFmBFZ0bMGXj0CpkTNfaFtF2LRCM3FZJ6dfAVRm2iV27jiA9k74NstxqAJnnqfOnqSCgE5fW71vZvjDV9iRVmTRRgRF2ZzzAN9iIFVazENTpi0BXV4VamBSll019PpRmcYeyp9YQkQnjShYkzWrrCx6wrAEoAJGdUIjamGCwEprw4lwcmZhevJFy4jrI/ekrUONwnQ6G4MfL74zPXkxpS6nPWbNbEcSSzuykiq2VhhDl+IUtVvruUG3I90Bc6bs5E+GeXGaLokwpHxnP+NWrWFLdMHj8polpcqSO9nzIrVAIE40aoM2IWtMRHOiBocHMM2t91q8mKntK2pQG/4RKoU4JcI+FPBJ/m+njSmotUf8ees6n+n/AA9mb+6YcDp8T6/T8/lMlu7TPPgQQpPA6iDzpJS9Dbh0nVanS06yvZYP3hi12lDYAeQSPzoj/Uk6HwMVu069HHM4HxL+nrdN7SnK+v7w7ZbQW6/ddSOi5T9cvQ04tyN3mDbork52/bn8oXDkbq5BCtIM6ZcPE0fMRwQeZZbvaiTmWEXQr09mSP4iAklRgDU17E9mJF5ehbpXxP8AWPlFZ2qI8yBfOZwt/rSpMqJVcu4quZcLmAdpsWlvsxqrM+A+9QTNbwzTHf5h6D859s0ezTvcSc/tWrpE2Ln1nSUjiNrWOkACaewphSgMzZ9G4YcbWlXXOsyrxVX5dQ05w6dh7pxITuKABIAHEUf+7rtUIeAJdaucnrOA0ANOOvSrU31qo4yc+sizT2Zz2n6bwS8SltCREBIA8AMqzd27meYYhJ26BGtTKRcxq/CUkzpUE4kGZVizJuN9xWh93oP61iWavfbgdIyte0RbtcR7PuE6aGtbT2nbM7V6QOdwEvjFjEU15xmYdGgkCA46fw0LX1AJHrpQWsJjFdKj3iAPxl07O3QTvFlcdIJ9ASaXYMY9XbSvAP5y/sS4lLi0n3gNPA51VWh2XuJpFpb78buc1LMBzCKMwwjCUAd/Px0pc2Ew4XEWNoti7N6VBG4vXfb7pnnyPmKGXI6Q9bEMD3EzLFWDbrKFmRwVpPj1oSrv6TpNPrFYDf1lRLoUQJiSBPjVgnrC6jUJWhcczStmUtbm41qPe3vePU86fpVQPZnzrX6m++3Nv09MfCGLm5DYy1pjGIgzYitd7QBhYJPcUYP6Tw8j8j40NuDxG9IzPx6QjdbYpZa3gQpR9wczzPQVRrtom7odEdQ/PAHUzPnr5Ti1LWoqUoySeJNZrAk5M72h1VQicAdJatryAUxIPCjJZgYjHDHPedhneBI0n3arsIyV6ekNuB4aAsXZLXfaOXFJ+tMae8k7T9Jyvjfhi0L59PA7jt8x+08wvGXhmG1+Lcj+/Wnv7gJ3xOVKeZ1GY02O0TxjurPRbZ+o+9WHiKjqwgW8PDdARLT21q05dkkHqVfQ0ymuRumPvFjoCOuftBL+0LjxhSp5JTkkdevzrz6odpVqlrHEstPc6RZixyYiRkzx68gVTMvXSWOAIHvr5R92qbvSdDpfBiPau+37wRulSuZOtFpTe00LFCAIojGwN1IFbSjAhV4E4LtRuk7pr2O7NsXLZISP3BrgiSDlTMoHEw/GsIQ28pCFBQSYkc+U1p0XuyZYTU0/h5sG9uBIEWiQDr/fnRfNJ6mPro6k4URz2e2sKUJbWc0iATxA086st5XrENV4duO5IxDadccx0phbwRMd6GU4MCYrj6rghpGc+9HIcKBfY1g2J1Mha1qHm28AdPiZIvZ9x5ISp3cR+VAzPio/SKFp/D1rO5uTM+zxEsfYXj4zxn2fWw97fWf1K/8AzAp/bAHVWnvj5S/bbJ2iCCG0zU4gWtc9TDDZQgQkAVMFwJM3fwa8JO/ED4hg7L9yl0S25n3kQCT1GhyypPWEqu5ZoaG3LFD0jlhFslhuJk6k8z+wpYZA5mqJw/dlR6cBUywkLz4AzoFj7RGK1yZzY2aDnCBJiTr50FE38kxgtt4EV9t9mWlfiNpAWDmUiN4cyOfzoi2GtsHpPY3iJRvVNrlKoUk5EU+h29Jj30BsgwwraDtUSclcR+/hTW/IzMVtK4s2mA76XAoHiP8Ax86HmaVVQrHEXLYqjjlIjlBiPWa86AzZ0mqNfHaW210qy46zoKLt4yplpp6hFcTQqvzxLaHoqu4iPrYAJBdLBSqeR+lTWDvB+MQ8TuVtLZn/ANT+U0TZuwaSy2IHuj1OZNL2sWsJM4+pdqACHGktgjIVasKOsq5MmvLO3cTmhPGikL2EEC3rMpv8PQzcOpR7oVl0BAMeUx5VoVElQZk6oe2RKt1epRkdeQq7HEnTaF7T6D1/nWDjeEySMqpy06XS10aT3Rz69/8AUru3M1cJLXa/PCCEsPs53VcCB5Ea+c5+YrUoq2gGArBJ3GX7lQ4aUwTiGMpEmlzZzK4h6724fUxugKaWobrhOR8hqCeeX25htGEtwe3aV0VCtX5xwR/j8fj8ovWGFOvER3EkgAnMknSBxNOqu44jFt7187uYx4xhtvZtBClFbxGegA/vP5eFEtpVFgdNrLLrPQRSIpObh5HE7trFx0hCJM8OHKiKc8CZupZUOTGzBcFVaqKXCCrI5aAHOKZVdpnI+KX+awx0EZkXWVGzMnM5Vd17MrkyFd1Xsz0iVd1GZOJEu+HOvZntplRjGQX0JSckmVHyOXrSuoYHiamg07D2zHZV7KRS81ZEX69iei1j2O7jqEk93OfPSgW1FxxG9O4B5lzDca3jFJFSsdKd4ytXCVt7hAkmd7j4eFHVlZdh6+sCVIORM92v2ZUlRcbGfEcxRKbTWdj9JS6oWjI6xXsnJz8jWkDMhxzLTqoFTIEp2SASeU/WvNYq+8Zo6TRX6j/qUkevb7zq4tOKaH5lbd5ojw/Xac7gh+mDKkxrlQ2X05j9N56WgqfiMCSNmSAVADnyqAoh2tYDIIkOJXbe9uIPdGqvzH7UzXUBzOe8Q1zWL5a/X9o17P7WMIbCXFwQI45gUnfpX3llGcxOm8bQrcYhVW11of8AmHySr7UMaezuv5SxuT1lN7alJB7JZWeRSU6+OvlRq9G5PPSCs1daLnGTEu4xF4rUFEbxOZAzM8qcI2eyJbT0V3HzDzmTNYY7G92bnjumqtp7sZ2n7Gb1KVjjInK7TI8/tS6WlWwYxqNGHrOOvaVLdmTWpUuWnPVpu5jJYHdERIPD9xyNaikKI6oxObhsE91Q8DkfnkfI0JyCOJOcyqpCgfdNIMxzJ3AThFwA+S4N4BZMaiTnmOIEx5UhY+6w2epJ/GF0tW2gVDjGAPkBiWXtoFhZW2IMyDrGUT6VItO7Ilm0Y27TBDocfUpSpUrUnx41V7se8esGNJkeyOk6tGVHuR3pjwoTFevaN1XMqhCMmarszgYZZCyJURP2prTqNu/1mD4hcXtK9hAWILUlxSjJk51G7nmZmpo3rkdZH/iiQNaLumWaWzjEpP7QNj4h61G6ETSWN2g57aYcATUFo1X4a7SocccWoJQiVHQT9hUBowfDQgyxl+3wu9cySg58Bl8zVSWPuyUppXrObK3U0/uOApUNQeev0pQgg+1NFACOI7211KdalBKupE6fuoGtHCRctETHHt9ZNTjEupzJ8FS8EFRSrcGijy8NY60J9P5i5jlWpCnaY3YPik5GsplKnEdYdxG6wbS6nv8Au8Ov9K0dPTkAv9IhdZg4WK+2Ww0y/aiHBmtsaOD9PJf1psrFGG6Z0t7egccwRxEazVXbauYTQaQ6jUio9Op+UIWFsFTKgkJE58fCkQhckkz6PXtpVVReOnHaNFhs5bvIBTdoSrdkpUATPIQoH5Gmk06kdYpf4jfU+DUSM9R/8nDuwr5Rvp3HARMJOfoqPrUf2rAZ/KUPi2mZtrjHzHH4Zgx7YV+N4WyiP5RPoDNVNVw93Mrv8Mc4bb/PpHyy9j1i9bNLUl5p1TaCvdWclFIKu6sEDOcop9F9kZ6zh9YQuosCe7uOPTGeIIxL2DAmWLwjo62D80kfSrYipJMA3Hsgv2p3UtOj9C4J8lAAetQVMGwPaLuK4O7ZEB9pbZOm8Mj/ACkZHyNXHEWKs5xDey+Fgw4od9XPgOArT01KoN56mdDpKTVUAY/WWHb2RKRkTn08KYNmJdrMcxT2qwgKQpaB30gnL4o4GlNdolvTcB7Q/H4R/Talq+O0V9ncBeuVQymY94nJInmf2FJC6uhQznr94m2E4jZebG3LDZXupWAJO4SSPIgE+VVGvqsOOR854WoeIh3z0qhOpOVGdsCAut2DM0fB7JpLKAndIjUxJJzM9ZJrmb/MawnEpXerKCTMquXpXOk51oAcTWdxW4nSF72gM1QriNC5XEbNkcKK0r7ipOpyCQBOpNZXiGoCsvI/WHXaq/OWcJt/+L3Uo305ysaSAYjnnGfWocWPR7Oc+neVsZKmw2Bnvkfb/wCzTbVALSRl7oEeAit7TEmpc8HAnJaoDzWI55itjGHa5VSwYMqsDNbFJe7ziiJ4DlWZbrWDYSHCgDmEmPZ3ZgZhR6zVP7u0/wCUrkwNjvs4SlJVbLJIz3FcfA8D8vCi165hw/I9YWq3afajJ7Gdkkdmu6eT3lEoQD8ISYUY5kgjyrXoGRugtdYCwQdJo2JMNNIyAHE+Ao8SVcniYTtdbrevVup7oCU6cwVZ+gFLWAHtHK8rwJzZ4oU+8PGOfSlwuDxNirQ33p7uPnx/uFENF5IO9APAa+FdBpPDBcgsZuPhOJ8W8Qs0OobTlPaHc9D6EeoP0lm02WSc+zJ/Us5fPKtJNFpKu2T8eZiNr9fd0OB8OP8Achxu0LACmnUqVnvJSSU5cDwM8+Feu06WqfZx6Q2l1llLgM+7PXvBFqoGFpndnNPLp4VyOo04DZ9J3Wm1O5QrfePeB4sFACaqj5kW1FTGm3fChRxFzM79pGzjaFfxjfdJMOp4HeIAX/NMA856ZiuGVmr4NYqanJ7giIwdpIrmdgLgJ121V24l/PEnt8QWj3FqT/Koj6VcO46EyGat/eAPzha02tu0ZJfWf5oV/uBog1No7wLaLSP7yD8vym/WF3DaArMhIBPUACtUDifN7HBckeplxNyk17Epmdhwc69iTkQVtPhTN0wtl5IUhQ8weCkngocDUgZ6zwbaciY/cLDRKOLZKTHNJ3f2mtitsgGbdbggH1nbWJqPGj4EscTtL5JzrzjKyCYZ2IKWUFtIGSifn/SuM12VvIMDZluY4G5JEZelLb8jEXxML2jwnscReEQid9Hg53j6HeHlWitxaofaJatz7soPXJ3jnVgOIgTK2G2CCSHVFKeECYpC65gBsGTPpGn8PzuDn5D0l1QbRkhRV1Ij5TFCDWP73EcXS0VjnrCWEXK3D2Ur7PihHGdchQ/7dS4bHPr3i+t1KU15rAz0yZoGGsogo7Ub2oASBAEDdz46TprWkiDGMzj3Yk5xLrlmY7q0TJ5yABkIzqTW3YyoYd5TxZsNoUvdKkgSIV736emdeZTJRdzARBXjt02qStQngpIjwGWnnSR0lZ7TU8msjgS7b7bOD3kJV/KSPkZoLaL0ME2kHYwmxtigwClaSeYEZ8yDlQW0lvaBbSOOeI74LiaUtpSCNPmdfnXQ6ddlar6CZdgO4wZtptIG2znKiYA8M6m19oml4Xov7h8Hp3mfps1vkFbraEqgkqVAAOhMZf8AihBC/WdTt0+lX/ir5HHA5+/WcNrtGt4LK3SDEJ90xxnl61ICL1nns1FgG3C/Pr/PtL9jtWmCltptoDMQJPieE6cK2fCbVcmv6j9f0nD/ANW6F1VNQp3H3SSPqP1la+2iKveWVef7Vt7kT4Ti10ttp5yYJucZkEDjSduvqUdZoU+EW5BxL+zrUa6GuaZ9zE+s6latigekmdvQw4kTAOnrSViFTuWPUv5i7WjVZ7QhKc9aulwxAPSQYt7ebRBxnshqognoEkH6ip37obS1kNu9Jn38ZGtT5Wekf/8AIFeGnQvRzr3kmeHiQPQzsXXUVU1Qq+IGE8BWVvtCPiBPgnM/IVC1+0IW7XkUsfgZtDGNq4g1o7px2Jcbx4cTXsyMS21jw51bMjE4vcfSEklQq08FJMxY4sH7h9QzStxSk+GgPmBPnTmlfIxNXT+7iFbVwcq0FjMvpVV+09LOD3BRckE5KSCPFJIP1T61yfjVW2wP6yGHEeLd2RWSsVMSfaSwlJadPGWyf9Sf++maeuIhq14DTN3Myc60B0mfm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034" name="Picture 10" descr="http://173.192.101.93/upload/media/pics/DECEMBER2013/1984929medicamento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9568" y="1977767"/>
            <a:ext cx="3102780" cy="20757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http://2.bp.blogspot.com/-WO2o8sTbH_Q/UjA4B_amXFI/AAAAAAAABy0/tcisCwAQues/s1600/articulos_pacientes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86422" y="4270279"/>
            <a:ext cx="2229072" cy="2229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89956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15910" y="180304"/>
            <a:ext cx="11719775" cy="76636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ANTIACIDOS: </a:t>
            </a:r>
          </a:p>
          <a:p>
            <a:r>
              <a:rPr lang="es-MX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Medicamentos utilizados en el tratamiento de la acidez gástrica o esofágica.</a:t>
            </a:r>
          </a:p>
          <a:p>
            <a:endParaRPr lang="es-MX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000" b="1" u="sng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ALUMINIO HIDROXIDO MAS MAGNESIO HIDROXIDO CON O SIN SIMETICONA</a:t>
            </a:r>
            <a:r>
              <a:rPr lang="es-MX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/>
            <a:r>
              <a:rPr lang="es-MX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s-MX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MX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Mecanismo de acción:</a:t>
            </a:r>
            <a:r>
              <a:rPr lang="es-MX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Neutraliza el ácido clorhidríco secretado por las células gástricas. La simeticona combinada con los antiácidos de la fórmula, permite eliminar los síntomas producidos por el exceso de gases y su expulsión del tracto gastrointestinal</a:t>
            </a:r>
            <a:r>
              <a:rPr lang="es-MX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s-MX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MX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Composición:</a:t>
            </a:r>
            <a:r>
              <a:rPr lang="es-MX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Cada 100 mL de SUSPENSIÓN contienen 4 g de hidróxido de aluminio, 4 g de hidróxido de magnesio y 0,4 g de simeticona (metil polisiloxano activado); excipientes c.s</a:t>
            </a:r>
            <a:r>
              <a:rPr lang="es-MX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s-MX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MX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Indicaciones:</a:t>
            </a:r>
            <a:r>
              <a:rPr lang="es-MX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Antiácido gástrico, antiflatulento</a:t>
            </a:r>
            <a:r>
              <a:rPr lang="es-MX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s-MX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MX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Contraindicaciones y advertencias:</a:t>
            </a:r>
            <a:r>
              <a:rPr lang="es-MX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Adminístrese con precaución en pacientes con insuficiencia renal. No debe administrarse concomitantemente con las tetraciclinas</a:t>
            </a:r>
            <a:r>
              <a:rPr lang="es-MX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s-MX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MX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Dosis: </a:t>
            </a:r>
            <a:r>
              <a:rPr lang="es-MX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adultos y niños mayores de 12 años</a:t>
            </a:r>
            <a:r>
              <a:rPr lang="es-MX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</a:t>
            </a:r>
            <a:r>
              <a:rPr lang="es-MX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1 o 2 cucharaditas </a:t>
            </a:r>
            <a:br>
              <a:rPr lang="es-MX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(5 a 10 mL), 1 o 2 horas después de las comidas y a la hora de acostarse.</a:t>
            </a:r>
          </a:p>
          <a:p>
            <a:r>
              <a:rPr lang="es-MX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MX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MX" sz="2000" dirty="0"/>
              <a:t/>
            </a:r>
            <a:br>
              <a:rPr lang="es-MX" sz="2000" dirty="0"/>
            </a:br>
            <a:endParaRPr lang="es-MX" sz="20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76212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141668" y="90152"/>
            <a:ext cx="11797047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ANTIEMETICOS:</a:t>
            </a:r>
          </a:p>
          <a:p>
            <a:r>
              <a:rPr lang="es-MX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Medicamentos que detienen o previenen los vómitos y las nauseas.</a:t>
            </a:r>
            <a:endParaRPr lang="es-MX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24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s-MX" sz="2000" b="1" u="sng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METOCLOPRAMIDA:</a:t>
            </a:r>
          </a:p>
          <a:p>
            <a:endParaRPr lang="es-MX" sz="2400" b="1" u="sng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MX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Mecanismo de acción: </a:t>
            </a:r>
            <a:r>
              <a:rPr lang="es-MX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Antiemético</a:t>
            </a:r>
            <a:r>
              <a:rPr lang="es-MX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Regulador de la función motora digestiva. Antidopaminérgico</a:t>
            </a:r>
            <a:r>
              <a:rPr lang="es-MX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s-MX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MX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Composición: </a:t>
            </a:r>
            <a:r>
              <a:rPr lang="es-MX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Cada ampolla de 2 ml contiene: Metoclopramida 10 mg</a:t>
            </a:r>
            <a:r>
              <a:rPr lang="es-MX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s-MX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MX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Indicaciones: </a:t>
            </a:r>
            <a:r>
              <a:rPr lang="es-MX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prevención de nauseas y vómitos postoperatorios, incluidos por radioterapia o retardados incluidos por quimioterapia.</a:t>
            </a:r>
          </a:p>
          <a:p>
            <a:pPr algn="just"/>
            <a:endParaRPr lang="es-MX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MX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Contraindicaciones y advertencias: </a:t>
            </a:r>
            <a:r>
              <a:rPr lang="es-MX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Pacientes con feocromocitoma, obstrucción mecánica o perforación gastrointestinal. Hemorragia gastrointestinal reciente. Antecedentes de hipersensibilidad al fármaco</a:t>
            </a:r>
            <a:r>
              <a:rPr lang="es-MX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s-MX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MX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Dosis: s</a:t>
            </a:r>
            <a:r>
              <a:rPr lang="es-MX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egún </a:t>
            </a:r>
            <a:r>
              <a:rPr lang="es-MX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indicación médica. </a:t>
            </a:r>
            <a:r>
              <a:rPr lang="es-MX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Niños:</a:t>
            </a:r>
            <a:r>
              <a:rPr lang="es-MX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0.2 mg/kg por dosis.</a:t>
            </a:r>
            <a:r>
              <a:rPr lang="es-MX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Adultos:</a:t>
            </a:r>
            <a:r>
              <a:rPr lang="es-MX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10-20 mg por dosis. </a:t>
            </a:r>
            <a:r>
              <a:rPr lang="es-MX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Vía:</a:t>
            </a:r>
            <a:r>
              <a:rPr lang="es-MX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I.V. o I.M.</a:t>
            </a:r>
            <a:endParaRPr lang="es-MX" sz="20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70729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80304" y="128789"/>
            <a:ext cx="11771290" cy="66171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ANTIESPASMODICOS:</a:t>
            </a:r>
          </a:p>
          <a:p>
            <a:r>
              <a:rPr lang="es-MX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Medicamentos utilizados para ayudar a disminuir o detener los espasmos musculares de los intestinos.</a:t>
            </a:r>
          </a:p>
          <a:p>
            <a:endParaRPr lang="es-MX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s-MX" sz="2400" b="1" u="sng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HIOSCINA N-BUTIL BROMURO: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s-MX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MX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Mecanismo de acción: </a:t>
            </a:r>
            <a:r>
              <a:rPr lang="es-MX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fármaco anticolinérgico con elevada afinidad hacia los receptores muscarínicos localizados en las células de músculo liso del tracto digestivo. </a:t>
            </a:r>
            <a:endParaRPr lang="es-MX" sz="20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MX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MX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Composición: </a:t>
            </a:r>
            <a:r>
              <a:rPr lang="es-MX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Ampolla </a:t>
            </a:r>
            <a:r>
              <a:rPr lang="es-MX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 2 g de Dipirona y 20 mg de N-</a:t>
            </a:r>
            <a:r>
              <a:rPr lang="es-MX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Butilbromuro</a:t>
            </a:r>
            <a:r>
              <a:rPr lang="es-MX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s-MX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Hioscin en </a:t>
            </a:r>
            <a:r>
              <a:rPr lang="es-MX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ml de </a:t>
            </a:r>
            <a:r>
              <a:rPr lang="es-MX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solución.</a:t>
            </a:r>
            <a:r>
              <a:rPr lang="es-MX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Ampolla </a:t>
            </a:r>
            <a:r>
              <a:rPr lang="es-MX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 2,5 g de Dipirona y 20 mg de N-</a:t>
            </a:r>
            <a:r>
              <a:rPr lang="es-MX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Butilbromuro</a:t>
            </a:r>
            <a:r>
              <a:rPr lang="es-MX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Hioscina </a:t>
            </a:r>
            <a:r>
              <a:rPr lang="es-MX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5 </a:t>
            </a:r>
            <a:r>
              <a:rPr lang="es-MX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ml de solución.</a:t>
            </a:r>
          </a:p>
          <a:p>
            <a:pPr algn="just"/>
            <a:endParaRPr lang="es-MX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MX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Indicaciones: </a:t>
            </a:r>
            <a:r>
              <a:rPr lang="es-MX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</a:t>
            </a:r>
            <a:r>
              <a:rPr lang="es-MX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indica en el tratamiento sintomático de procesos espasmódicos del tracto </a:t>
            </a:r>
            <a:r>
              <a:rPr lang="es-MX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gastrointestinal.</a:t>
            </a:r>
          </a:p>
          <a:p>
            <a:pPr algn="just"/>
            <a:endParaRPr lang="es-MX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MX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Contraindicaciones: </a:t>
            </a:r>
            <a:r>
              <a:rPr lang="es-MX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Está contraindicado su uso en caso de hipersensibilidad conocida a al principio activo o algún componente de la fórmula.</a:t>
            </a:r>
            <a:endParaRPr lang="es-MX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MX" sz="20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MX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Dosis:</a:t>
            </a:r>
            <a:r>
              <a:rPr lang="es-MX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es-MX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ó</a:t>
            </a:r>
            <a:r>
              <a:rPr lang="es-MX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 comprimidos recubiertos, tres o cuatro veces al día</a:t>
            </a:r>
            <a:r>
              <a:rPr lang="es-MX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s-MX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Inyectable:</a:t>
            </a:r>
            <a:r>
              <a:rPr lang="es-MX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según sea administrado ya sea por vía intramuscular o </a:t>
            </a:r>
            <a:r>
              <a:rPr lang="es-MX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endovenosa.</a:t>
            </a:r>
            <a:endParaRPr lang="es-MX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0521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80304" y="103031"/>
            <a:ext cx="11784169" cy="76636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ENFERMEDAD ACIDO PEPTICA:</a:t>
            </a:r>
          </a:p>
          <a:p>
            <a:r>
              <a:rPr lang="es-MX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Medicamentos utilizados para combatir la perdida circunscrita de la mucosa del tubo digestivo, que esta bañada por una secreción acida o pepsina.</a:t>
            </a:r>
          </a:p>
          <a:p>
            <a:endParaRPr lang="es-MX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s-MX" sz="2000" b="1" u="sng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RANITIDINA:</a:t>
            </a:r>
          </a:p>
          <a:p>
            <a:pPr marL="342900" indent="-342900" algn="ctr">
              <a:buFont typeface="Arial" panose="020B0604020202020204" pitchFamily="34" charset="0"/>
              <a:buChar char="•"/>
            </a:pPr>
            <a:endParaRPr lang="es-MX" sz="2000" b="1" u="sng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MX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Mecanismo de acción: </a:t>
            </a:r>
            <a:r>
              <a:rPr lang="es-MX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Inhibe la secreción estimulada y basal de </a:t>
            </a:r>
            <a:r>
              <a:rPr lang="es-MX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ác</a:t>
            </a:r>
            <a:r>
              <a:rPr lang="es-MX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gástrico y reduce la producción de pepsina</a:t>
            </a:r>
            <a:r>
              <a:rPr lang="es-MX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s-MX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MX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Composición: </a:t>
            </a:r>
            <a:r>
              <a:rPr lang="es-MX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comprimido 150mg. Inyección 50 mg/ 100 mg.</a:t>
            </a:r>
            <a:r>
              <a:rPr lang="es-MX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s-MX" sz="20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MX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Indicaciones: </a:t>
            </a:r>
            <a:r>
              <a:rPr lang="es-MX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ulcera duodeno, ulcera gástrica, reflujo gastroesofágico, prevención de hemorragia gastrointestinal producida por estrés. </a:t>
            </a:r>
          </a:p>
          <a:p>
            <a:endParaRPr lang="es-MX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MX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Contraindicaciones: </a:t>
            </a:r>
            <a:r>
              <a:rPr lang="es-MX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Hipersensibilidad. Porfiria aguda</a:t>
            </a:r>
            <a:r>
              <a:rPr lang="es-MX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s-MX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MX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Dosis: </a:t>
            </a:r>
            <a:r>
              <a:rPr lang="es-MX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vía oral; </a:t>
            </a:r>
            <a:r>
              <a:rPr lang="es-ES_tradnl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dosis recomendada es de 300 mg al acostarse, o bien, 150 mg dos veces al día, durante 4 a 8 se­manas; siendo la dosis de mantenimiento de 150</a:t>
            </a:r>
            <a:r>
              <a:rPr lang="es-MX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 </a:t>
            </a:r>
            <a:r>
              <a:rPr lang="es-ES_tradnl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mg por la noche. </a:t>
            </a:r>
            <a:r>
              <a:rPr lang="es-ES_tradnl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Vía intravenosa; </a:t>
            </a:r>
          </a:p>
          <a:p>
            <a:r>
              <a:rPr lang="es-MX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Administrarse en forma lenta en 1 </a:t>
            </a:r>
            <a:r>
              <a:rPr lang="es-MX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es-MX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mi­nutos, diluyendo los 50 mg en 20 ml de solución salina, glucosada o de Hartman, pudiendo repetir la dosis cada 6 u 8 horas.</a:t>
            </a:r>
          </a:p>
          <a:p>
            <a:r>
              <a:rPr lang="es-MX" sz="2000" dirty="0"/>
              <a:t/>
            </a:r>
            <a:br>
              <a:rPr lang="es-MX" sz="2000" dirty="0"/>
            </a:br>
            <a:endParaRPr lang="es-MX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MX" sz="2000" dirty="0"/>
              <a:t/>
            </a:r>
            <a:br>
              <a:rPr lang="es-MX" sz="2000" dirty="0"/>
            </a:br>
            <a:endParaRPr lang="es-MX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23014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218941" y="154546"/>
            <a:ext cx="11732653" cy="6217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s-MX" sz="2000" b="1" u="sng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OMEPRAZOL: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es-MX" sz="2000" b="1" u="sng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MX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Mecanismo de acción: </a:t>
            </a:r>
            <a:r>
              <a:rPr lang="es-MX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Inhibe la secreción de ácido en el estómago</a:t>
            </a:r>
            <a:r>
              <a:rPr lang="es-MX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s-MX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MX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composición: </a:t>
            </a:r>
            <a:r>
              <a:rPr lang="es-MX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cada capsula contiene; omeprazol 20mg.  Cada frasco ámpula contiene; omeprazol 40 mg.</a:t>
            </a:r>
            <a:endParaRPr lang="es-ES_tradnl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20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MX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Indicaciones: </a:t>
            </a:r>
            <a:r>
              <a:rPr lang="es-MX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Esofagitis por reflujo gastroesofágico</a:t>
            </a:r>
            <a:r>
              <a:rPr lang="es-MX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ulcera </a:t>
            </a:r>
            <a:r>
              <a:rPr lang="es-MX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duodenal, úlcera gástrica </a:t>
            </a:r>
            <a:r>
              <a:rPr lang="es-MX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benigna. ulcera </a:t>
            </a:r>
            <a:r>
              <a:rPr lang="es-MX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duodenal, úlcera gástrica </a:t>
            </a:r>
            <a:r>
              <a:rPr lang="es-MX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benigna.</a:t>
            </a:r>
          </a:p>
          <a:p>
            <a:pPr algn="just"/>
            <a:endParaRPr lang="es-MX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MX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Contraindicaciones: </a:t>
            </a:r>
            <a:r>
              <a:rPr lang="es-MX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Hipersensibilidad a los componentes de la </a:t>
            </a:r>
            <a:r>
              <a:rPr lang="es-MX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fórmula.</a:t>
            </a:r>
          </a:p>
          <a:p>
            <a:endParaRPr lang="es-MX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MX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Dosis: </a:t>
            </a:r>
            <a:r>
              <a:rPr lang="es-MX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inyectable; </a:t>
            </a:r>
            <a:r>
              <a:rPr lang="es-MX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el caso de pacientes con úlcera duodenal gástrica o esofagitis por reflujo, la dosis es de 40 mg </a:t>
            </a:r>
            <a:r>
              <a:rPr lang="es-MX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diarios. En </a:t>
            </a:r>
            <a:r>
              <a:rPr lang="es-MX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síndrome de Zollinger-Ellison la dosis de inicio es de 60 mg</a:t>
            </a:r>
            <a:r>
              <a:rPr lang="es-MX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s-MX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Oral; </a:t>
            </a:r>
            <a:r>
              <a:rPr lang="es-MX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Agruras e indigestión ácida:</a:t>
            </a:r>
            <a:r>
              <a:rPr lang="es-MX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s-MX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cápsula de 20 mg al día.</a:t>
            </a:r>
          </a:p>
          <a:p>
            <a:r>
              <a:rPr lang="es-MX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Úlcera gástrica y duodenal: 1 cápsula de 20 mg al día, durante 2 </a:t>
            </a:r>
            <a:r>
              <a:rPr lang="es-MX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es-MX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semanas consecutivas.</a:t>
            </a:r>
          </a:p>
          <a:p>
            <a:endParaRPr lang="es-MX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MX" sz="2000" dirty="0"/>
              <a:t/>
            </a:r>
            <a:br>
              <a:rPr lang="es-MX" sz="2000" dirty="0"/>
            </a:br>
            <a:endParaRPr lang="es-MX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MX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38155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83456" y="4487331"/>
            <a:ext cx="10507529" cy="1507067"/>
          </a:xfrm>
        </p:spPr>
        <p:txBody>
          <a:bodyPr>
            <a:noAutofit/>
          </a:bodyPr>
          <a:lstStyle/>
          <a:p>
            <a:pPr algn="ctr"/>
            <a:r>
              <a:rPr lang="es-MX" sz="15000" dirty="0" smtClean="0">
                <a:solidFill>
                  <a:schemeClr val="bg1"/>
                </a:solidFill>
                <a:latin typeface="Algerian" panose="04020705040A02060702" pitchFamily="82" charset="0"/>
              </a:rPr>
              <a:t>gracias</a:t>
            </a:r>
            <a:endParaRPr lang="es-MX" sz="15000" dirty="0">
              <a:solidFill>
                <a:schemeClr val="bg1"/>
              </a:solidFill>
              <a:latin typeface="Algerian" panose="04020705040A02060702" pitchFamily="82" charset="0"/>
            </a:endParaRPr>
          </a:p>
        </p:txBody>
      </p:sp>
      <p:pic>
        <p:nvPicPr>
          <p:cNvPr id="2050" name="Picture 2" descr="http://1.bp.blogspot.com/-iVAmbZQxWlE/T5q4mJlRyMI/AAAAAAAAevM/1RcTVKLh4Cw/s1600/pill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8854" y="420486"/>
            <a:ext cx="3830075" cy="35977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4691906"/>
      </p:ext>
    </p:extLst>
  </p:cSld>
  <p:clrMapOvr>
    <a:masterClrMapping/>
  </p:clrMapOvr>
</p:sld>
</file>

<file path=ppt/theme/theme1.xml><?xml version="1.0" encoding="utf-8"?>
<a:theme xmlns:a="http://schemas.openxmlformats.org/drawingml/2006/main" name="Sector">
  <a:themeElements>
    <a:clrScheme name="Sector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ector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ctor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160</TotalTime>
  <Words>465</Words>
  <Application>Microsoft Office PowerPoint</Application>
  <PresentationFormat>Personalizado</PresentationFormat>
  <Paragraphs>101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Sector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gracias</vt:lpstr>
    </vt:vector>
  </TitlesOfParts>
  <Company>GP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USER</dc:creator>
  <cp:lastModifiedBy>Usuario</cp:lastModifiedBy>
  <cp:revision>15</cp:revision>
  <dcterms:created xsi:type="dcterms:W3CDTF">2014-10-02T19:24:28Z</dcterms:created>
  <dcterms:modified xsi:type="dcterms:W3CDTF">2014-10-03T01:58:58Z</dcterms:modified>
</cp:coreProperties>
</file>